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58" r:id="rId4"/>
    <p:sldId id="259" r:id="rId5"/>
    <p:sldId id="260" r:id="rId6"/>
    <p:sldId id="262" r:id="rId7"/>
    <p:sldId id="277" r:id="rId8"/>
    <p:sldId id="263" r:id="rId9"/>
    <p:sldId id="264" r:id="rId10"/>
    <p:sldId id="265" r:id="rId11"/>
    <p:sldId id="266" r:id="rId12"/>
    <p:sldId id="276" r:id="rId13"/>
    <p:sldId id="279" r:id="rId14"/>
    <p:sldId id="281" r:id="rId15"/>
    <p:sldId id="282" r:id="rId16"/>
    <p:sldId id="283" r:id="rId17"/>
    <p:sldId id="267" r:id="rId18"/>
    <p:sldId id="268" r:id="rId19"/>
    <p:sldId id="269" r:id="rId20"/>
    <p:sldId id="270" r:id="rId21"/>
    <p:sldId id="273" r:id="rId22"/>
    <p:sldId id="272" r:id="rId23"/>
    <p:sldId id="285" r:id="rId24"/>
    <p:sldId id="284" r:id="rId25"/>
    <p:sldId id="27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7/18/2017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lproductions.wordpress.com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ngjamesbibleonline.org/Proverbs-27-17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h3.redbubble.net/image.14230868.8437/flat,550x550,075,f.u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00600"/>
            <a:ext cx="7772400" cy="1509712"/>
          </a:xfrm>
        </p:spPr>
        <p:txBody>
          <a:bodyPr>
            <a:normAutofit fontScale="25000" lnSpcReduction="20000"/>
          </a:bodyPr>
          <a:lstStyle/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sz="2400" u="sng" dirty="0" smtClean="0">
              <a:hlinkClick r:id="rId2"/>
            </a:endParaRPr>
          </a:p>
          <a:p>
            <a:pPr algn="r"/>
            <a:endParaRPr lang="en-US" sz="2400" u="sng" dirty="0" smtClean="0">
              <a:hlinkClick r:id="rId2"/>
            </a:endParaRPr>
          </a:p>
          <a:p>
            <a:pPr algn="r"/>
            <a:endParaRPr lang="en-US" sz="2400" u="sng" dirty="0" smtClean="0">
              <a:hlinkClick r:id="rId2"/>
            </a:endParaRPr>
          </a:p>
          <a:p>
            <a:pPr algn="r"/>
            <a:endParaRPr lang="en-US" sz="2400" u="sng" dirty="0" smtClean="0">
              <a:hlinkClick r:id="rId2"/>
            </a:endParaRPr>
          </a:p>
          <a:p>
            <a:pPr algn="r"/>
            <a:r>
              <a:rPr lang="en-US" sz="2400" u="sng" dirty="0" smtClean="0">
                <a:hlinkClick r:id="rId2"/>
              </a:rPr>
              <a:t>https://slproductions.wordpress.com/</a:t>
            </a:r>
            <a:endParaRPr lang="en-US" sz="2400" dirty="0" smtClean="0"/>
          </a:p>
          <a:p>
            <a:pPr algn="r"/>
            <a:endParaRPr lang="en-US" dirty="0"/>
          </a:p>
        </p:txBody>
      </p:sp>
      <p:pic>
        <p:nvPicPr>
          <p:cNvPr id="4" name="Picture 3" descr="Image result for Mentor Word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543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thomas jeff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343400"/>
            <a:ext cx="1219200" cy="1830705"/>
          </a:xfrm>
          <a:prstGeom prst="rect">
            <a:avLst/>
          </a:prstGeom>
          <a:noFill/>
        </p:spPr>
      </p:pic>
      <p:sp>
        <p:nvSpPr>
          <p:cNvPr id="22532" name="AutoShape 4" descr="Image result for george wyt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Image result for george wyt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Image result for george wyth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14800"/>
            <a:ext cx="1371600" cy="19344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6172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Wythe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Thomas Jefferson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191000" y="53340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6" descr="Image result for J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905000"/>
            <a:ext cx="1338649" cy="1905000"/>
          </a:xfrm>
          <a:prstGeom prst="rect">
            <a:avLst/>
          </a:prstGeom>
          <a:noFill/>
        </p:spPr>
      </p:pic>
      <p:pic>
        <p:nvPicPr>
          <p:cNvPr id="11" name="Picture 30" descr="Image result for Freu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86000"/>
            <a:ext cx="2065467" cy="137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09800" y="1752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Freud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Jung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267200" y="2819400"/>
            <a:ext cx="609600" cy="228600"/>
          </a:xfrm>
          <a:prstGeom prst="rightArrow">
            <a:avLst>
              <a:gd name="adj1" fmla="val 708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9906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Mentor:  trusted advisor, friend, teacher and wise person.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81200"/>
            <a:ext cx="7772400" cy="1509712"/>
          </a:xfrm>
        </p:spPr>
        <p:txBody>
          <a:bodyPr>
            <a:normAutofit fontScale="25000" lnSpcReduction="20000"/>
          </a:bodyPr>
          <a:lstStyle/>
          <a:p>
            <a:r>
              <a:rPr lang="en-US" sz="17600" dirty="0" smtClean="0"/>
              <a:t>Mentoring is a fundamental form of human development where one person invests time, energy and personal know-how in assisting the growth and ability of another person.  Mentors help us reach our full potential.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348288"/>
            <a:ext cx="7772400" cy="1509712"/>
          </a:xfrm>
        </p:spPr>
        <p:txBody>
          <a:bodyPr/>
          <a:lstStyle/>
          <a:p>
            <a:r>
              <a:rPr lang="en-US" dirty="0" err="1" smtClean="0"/>
              <a:t>Sujan</a:t>
            </a:r>
            <a:r>
              <a:rPr lang="en-US" dirty="0" smtClean="0"/>
              <a:t> Patel, co-founder of Web Profits, a growth marketing agency.  His company uses the latest and greatest marketing strategies to build and fuel other businesses</a:t>
            </a:r>
            <a:endParaRPr lang="en-US" dirty="0"/>
          </a:p>
        </p:txBody>
      </p:sp>
      <p:pic>
        <p:nvPicPr>
          <p:cNvPr id="4" name="Image1" descr="https://blogs-images.forbes.com/sujanpatel/files/2016/03/Sujan-Patel_avatar_1458829306-400x40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people avoid mentoring relationships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00400"/>
            <a:ext cx="7772400" cy="354373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000" dirty="0" smtClean="0"/>
              <a:t>They do not know where to start.</a:t>
            </a:r>
          </a:p>
          <a:p>
            <a:pPr marL="457200" indent="-457200">
              <a:buAutoNum type="arabicPeriod"/>
            </a:pPr>
            <a:r>
              <a:rPr lang="en-US" sz="4000" dirty="0" smtClean="0"/>
              <a:t>They are too proud to ask for help.</a:t>
            </a:r>
          </a:p>
          <a:p>
            <a:pPr marL="457200" indent="-457200">
              <a:buAutoNum type="arabicPeriod"/>
            </a:pPr>
            <a:r>
              <a:rPr lang="en-US" sz="4000" dirty="0" smtClean="0"/>
              <a:t>They believe it is a waste of time.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Proud, Waste of time?</a:t>
            </a:r>
            <a:endParaRPr lang="en-US" dirty="0"/>
          </a:p>
        </p:txBody>
      </p:sp>
      <p:pic>
        <p:nvPicPr>
          <p:cNvPr id="34818" name="Picture 2" descr="Image result for travis kalan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3301314" cy="32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28194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Travis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Kalanick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, CEO of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</a:rPr>
              <a:t>Uber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Mentoring is a Two Way Street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Mentees	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Mentors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Need to have clear objectives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Have a willingness to receive feedback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Want to focus on their professional growth.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Desire to coach, support and help the mentee reach his/her full potential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Great mentors will have empathy or the ability to place oneself in their mentee’s position.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/>
              <a:t> Mentors Also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Should not impose their values on the mentee.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Know what the mentee wants in a career, as well as what he/she wants for their personal lives and how the two inter-relate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Realize how the mentee’s background may differ from his/her own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Should listen closely– this is probably the most important trait in a mentor.  Do not try to “fix things”, without consideration for the mentee’s needs.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1362456"/>
          </a:xfrm>
        </p:spPr>
        <p:txBody>
          <a:bodyPr/>
          <a:lstStyle/>
          <a:p>
            <a:pPr algn="ctr"/>
            <a:r>
              <a:rPr lang="en-US" dirty="0" smtClean="0"/>
              <a:t>Movie Mentors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0"/>
            <a:ext cx="7772400" cy="4267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Obi Wan and/or Yoda from Stars Wars</a:t>
            </a:r>
          </a:p>
          <a:p>
            <a:r>
              <a:rPr lang="en-US" dirty="0" smtClean="0"/>
              <a:t>Professor </a:t>
            </a:r>
            <a:r>
              <a:rPr lang="en-US" dirty="0" smtClean="0"/>
              <a:t>X from X-men</a:t>
            </a:r>
          </a:p>
          <a:p>
            <a:r>
              <a:rPr lang="en-US" dirty="0" smtClean="0"/>
              <a:t>Mickey </a:t>
            </a:r>
            <a:r>
              <a:rPr lang="en-US" dirty="0" err="1" smtClean="0"/>
              <a:t>Goldmill</a:t>
            </a:r>
            <a:r>
              <a:rPr lang="en-US" dirty="0" smtClean="0"/>
              <a:t> from Rocky</a:t>
            </a:r>
          </a:p>
          <a:p>
            <a:r>
              <a:rPr lang="en-US" dirty="0" smtClean="0"/>
              <a:t>Mr. Miyagi From Karate Kid</a:t>
            </a:r>
          </a:p>
          <a:p>
            <a:r>
              <a:rPr lang="en-US" dirty="0" smtClean="0"/>
              <a:t>Splinter from Ninja Turtles</a:t>
            </a:r>
          </a:p>
          <a:p>
            <a:r>
              <a:rPr lang="en-US" dirty="0" smtClean="0"/>
              <a:t>Dumbledore from Henry Potter</a:t>
            </a:r>
          </a:p>
          <a:p>
            <a:r>
              <a:rPr lang="en-US" dirty="0" smtClean="0"/>
              <a:t>Gandalf from the Hobbit</a:t>
            </a:r>
          </a:p>
          <a:p>
            <a:r>
              <a:rPr lang="en-US" dirty="0" err="1" smtClean="0"/>
              <a:t>Mufasa</a:t>
            </a:r>
            <a:r>
              <a:rPr lang="en-US" dirty="0" smtClean="0"/>
              <a:t> from the Lion King</a:t>
            </a:r>
          </a:p>
          <a:p>
            <a:r>
              <a:rPr lang="en-US" dirty="0" smtClean="0"/>
              <a:t>Mary </a:t>
            </a:r>
            <a:r>
              <a:rPr lang="en-US" dirty="0" err="1" smtClean="0"/>
              <a:t>Poppins</a:t>
            </a:r>
            <a:endParaRPr lang="en-US" dirty="0" smtClean="0"/>
          </a:p>
          <a:p>
            <a:r>
              <a:rPr lang="en-US" dirty="0" smtClean="0"/>
              <a:t>Morgan Freeman in Belle Island and a multitude of other movies is  probably the most mentioned actor playing a role as a mentor.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772400" cy="1362456"/>
          </a:xfrm>
        </p:spPr>
        <p:txBody>
          <a:bodyPr/>
          <a:lstStyle/>
          <a:p>
            <a:pPr algn="ctr"/>
            <a:r>
              <a:rPr lang="en-US" dirty="0" smtClean="0"/>
              <a:t>Biblical Mentors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7772400" cy="4343400"/>
          </a:xfrm>
        </p:spPr>
        <p:txBody>
          <a:bodyPr>
            <a:normAutofit fontScale="85000" lnSpcReduction="10000"/>
          </a:bodyPr>
          <a:lstStyle/>
          <a:p>
            <a:pPr lvl="0" fontAlgn="base"/>
            <a:r>
              <a:rPr lang="en-US" sz="3800" dirty="0" err="1" smtClean="0"/>
              <a:t>Jethro</a:t>
            </a:r>
            <a:r>
              <a:rPr lang="en-US" sz="3800" dirty="0" smtClean="0"/>
              <a:t> mentoring Moses </a:t>
            </a:r>
          </a:p>
          <a:p>
            <a:pPr lvl="0" fontAlgn="base"/>
            <a:r>
              <a:rPr lang="en-US" sz="3800" dirty="0" smtClean="0"/>
              <a:t>Moses mentoring Joshua and the elders of Israel</a:t>
            </a:r>
          </a:p>
          <a:p>
            <a:pPr lvl="0" fontAlgn="base"/>
            <a:r>
              <a:rPr lang="en-US" sz="3800" dirty="0" smtClean="0"/>
              <a:t>Eli mentored Samuel (even though Eli didn’t do a very good job with his own sons.)</a:t>
            </a:r>
          </a:p>
          <a:p>
            <a:pPr lvl="0" fontAlgn="base"/>
            <a:r>
              <a:rPr lang="en-US" sz="3800" dirty="0" smtClean="0"/>
              <a:t>Samuel mentors Saul and David.</a:t>
            </a:r>
          </a:p>
          <a:p>
            <a:pPr lvl="0" fontAlgn="base"/>
            <a:r>
              <a:rPr lang="en-US" sz="3800" dirty="0" smtClean="0"/>
              <a:t>Elijah mentors Elisha</a:t>
            </a:r>
          </a:p>
          <a:p>
            <a:pPr lvl="0" fontAlgn="base"/>
            <a:r>
              <a:rPr lang="en-US" sz="3800" dirty="0" smtClean="0"/>
              <a:t>Jesus Mentors the 12 apostles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hlinkClick r:id="rId2"/>
              </a:rPr>
              <a:t>Proverbs 27:17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76600"/>
            <a:ext cx="7772400" cy="2895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Iron sharpens iron; so a man sharpens the countenance of his friend.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Model, Mentor, or Friend?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Presented by Nancy J. Easterly</a:t>
            </a:r>
          </a:p>
          <a:p>
            <a:r>
              <a:rPr lang="en-US" dirty="0" smtClean="0"/>
              <a:t>PTRA (Physics Teaching Resource Agent)</a:t>
            </a:r>
          </a:p>
          <a:p>
            <a:r>
              <a:rPr lang="en-US" dirty="0" smtClean="0"/>
              <a:t>Lone Star College – </a:t>
            </a:r>
            <a:r>
              <a:rPr lang="en-US" dirty="0" err="1" smtClean="0"/>
              <a:t>Greenspoint</a:t>
            </a:r>
            <a:endParaRPr lang="en-US" dirty="0" smtClean="0"/>
          </a:p>
          <a:p>
            <a:r>
              <a:rPr lang="en-US" dirty="0" smtClean="0"/>
              <a:t>nj.easterly@nsyt.com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AAPT has an eMentoring program.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629336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AAPT </a:t>
            </a:r>
            <a:r>
              <a:rPr lang="en-US" sz="4400" dirty="0" err="1" smtClean="0"/>
              <a:t>eMentoring</a:t>
            </a:r>
            <a:r>
              <a:rPr lang="en-US" sz="4400" dirty="0" smtClean="0"/>
              <a:t> program is designed to connect AAPT members with the K-</a:t>
            </a:r>
            <a:r>
              <a:rPr lang="en-US" sz="6000" dirty="0" smtClean="0"/>
              <a:t>12</a:t>
            </a:r>
            <a:r>
              <a:rPr lang="en-US" sz="4400" dirty="0" smtClean="0"/>
              <a:t>  educator community.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AAPT’s E-mentoring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543736"/>
          </a:xfrm>
        </p:spPr>
        <p:txBody>
          <a:bodyPr>
            <a:noAutofit/>
          </a:bodyPr>
          <a:lstStyle/>
          <a:p>
            <a:r>
              <a:rPr lang="en-US" sz="6000" dirty="0" smtClean="0"/>
              <a:t>Go to the AAPT.org website.  Find the K-12 portal tab and click on </a:t>
            </a:r>
            <a:r>
              <a:rPr lang="en-US" sz="6000" dirty="0" err="1" smtClean="0"/>
              <a:t>eMentoring</a:t>
            </a:r>
            <a:r>
              <a:rPr lang="en-US" sz="6000" dirty="0" smtClean="0"/>
              <a:t>.</a:t>
            </a:r>
          </a:p>
          <a:p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ementoring.aapt.org/images/howitworks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327660"/>
            <a:ext cx="4724400" cy="653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AAPT Mentoring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had somewhere between 12-18 mentees.</a:t>
            </a:r>
          </a:p>
          <a:p>
            <a:r>
              <a:rPr lang="en-US" dirty="0" smtClean="0"/>
              <a:t>At one time I had 6 mentees, but none were super demanding</a:t>
            </a:r>
          </a:p>
          <a:p>
            <a:r>
              <a:rPr lang="en-US" dirty="0" smtClean="0"/>
              <a:t>Most of my mentees were from my home state, Texas,</a:t>
            </a:r>
          </a:p>
          <a:p>
            <a:r>
              <a:rPr lang="en-US" dirty="0" smtClean="0"/>
              <a:t>I did mentor one from Brazil during our summer, but their school year.  He was educated here, and returned to Brazil to teach.</a:t>
            </a:r>
          </a:p>
          <a:p>
            <a:r>
              <a:rPr lang="en-US" dirty="0" smtClean="0"/>
              <a:t>Remember physics is physics no matter what the language, even though our students often think it is </a:t>
            </a:r>
            <a:r>
              <a:rPr lang="en-US" dirty="0" err="1" smtClean="0">
                <a:latin typeface="Symbol" pitchFamily="18" charset="2"/>
              </a:rPr>
              <a:t>greek</a:t>
            </a:r>
            <a:r>
              <a:rPr lang="en-US" dirty="0" smtClean="0"/>
              <a:t>!!  (</a:t>
            </a:r>
            <a:r>
              <a:rPr lang="en-US" dirty="0" err="1" smtClean="0"/>
              <a:t>greek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1362456"/>
          </a:xfrm>
        </p:spPr>
        <p:txBody>
          <a:bodyPr/>
          <a:lstStyle/>
          <a:p>
            <a:pPr algn="ctr"/>
            <a:r>
              <a:rPr lang="en-US" dirty="0" smtClean="0"/>
              <a:t>Does Mentoring Matter?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86000"/>
            <a:ext cx="7772400" cy="1509712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Findings of a multi-year study on the effects of mentoring in the workplace followed the career progress of approximately 1,000 employees over a 5-year period and found that, </a:t>
            </a:r>
            <a:r>
              <a:rPr lang="en-US" sz="12800" i="1" dirty="0" smtClean="0"/>
              <a:t>“employees who received mentoring were promoted FIVE times more often than people who didn’t have mentors,”</a:t>
            </a:r>
            <a:r>
              <a:rPr lang="en-US" sz="12800" dirty="0" smtClean="0"/>
              <a:t> and</a:t>
            </a:r>
            <a:r>
              <a:rPr lang="en-US" sz="12800" i="1" dirty="0" smtClean="0"/>
              <a:t> “Both mentors and mentees were approximately 20% more likely to get a raise than people who did not participate in the mentoring program.”</a:t>
            </a:r>
            <a:endParaRPr lang="en-US" sz="1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Dedicated to Edwin Paul </a:t>
            </a:r>
            <a:r>
              <a:rPr lang="en-US" dirty="0" err="1" smtClean="0"/>
              <a:t>Heideman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Physics Teacher, extraordinaire, Pleasantville High School, Pleasantville, New York.</a:t>
            </a:r>
          </a:p>
          <a:p>
            <a:r>
              <a:rPr lang="en-US" dirty="0" smtClean="0"/>
              <a:t>Thanks for making physics “magical”.</a:t>
            </a:r>
            <a:endParaRPr lang="en-US" dirty="0"/>
          </a:p>
        </p:txBody>
      </p:sp>
      <p:pic>
        <p:nvPicPr>
          <p:cNvPr id="5" name="Content Placeholder 4" descr="Heideman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5751" y="1920875"/>
            <a:ext cx="3223497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7772400" cy="1509712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Presented by Nancy J. Easterly</a:t>
            </a:r>
          </a:p>
          <a:p>
            <a:pPr algn="r"/>
            <a:r>
              <a:rPr lang="en-US" dirty="0" smtClean="0"/>
              <a:t>PTRA (Physics Teaching Resource Agent)</a:t>
            </a:r>
          </a:p>
          <a:p>
            <a:pPr algn="r"/>
            <a:r>
              <a:rPr lang="en-US" dirty="0" smtClean="0"/>
              <a:t>Lone Star College – </a:t>
            </a:r>
            <a:r>
              <a:rPr lang="en-US" dirty="0" err="1" smtClean="0"/>
              <a:t>Greenspoint</a:t>
            </a:r>
            <a:endParaRPr lang="en-US" dirty="0" smtClean="0"/>
          </a:p>
          <a:p>
            <a:pPr algn="r"/>
            <a:r>
              <a:rPr lang="en-US" dirty="0" smtClean="0"/>
              <a:t>nj.easterly@nsyt.com</a:t>
            </a:r>
          </a:p>
          <a:p>
            <a:pPr algn="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 result for Why I Teach Bubbl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527115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38600" y="5867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u="sng" dirty="0" smtClean="0">
                <a:hlinkClick r:id="rId3"/>
              </a:rPr>
              <a:t>http://ih3.redbubble.net/image.14230868.8437/flat,550x550,075,f.u1.jpg</a:t>
            </a:r>
            <a:endParaRPr lang="en-US" sz="800" dirty="0" smtClean="0"/>
          </a:p>
          <a:p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According to the National Center for Education Statistics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76600"/>
            <a:ext cx="7772400" cy="15097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Approximately 33% leave teaching after 3 years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Approximately 46% are gone after 5 years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Hired over the backyard fence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ackyard fence people talk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53" r="1085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get rid of her?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smoke in roo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562" r="656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onomo turkish taffy his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886200" cy="5181600"/>
          </a:xfrm>
          <a:prstGeom prst="rect">
            <a:avLst/>
          </a:prstGeom>
          <a:noFill/>
        </p:spPr>
      </p:pic>
      <p:pic>
        <p:nvPicPr>
          <p:cNvPr id="1028" name="Picture 4" descr="Image result for bonomo turkish taffy 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4497047" cy="27432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295400" y="1143000"/>
            <a:ext cx="17526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historical aspect of Mentoring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876800" y="2057400"/>
            <a:ext cx="3733800" cy="457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Mentor, the teacher of </a:t>
            </a:r>
            <a:r>
              <a:rPr lang="en-US" sz="4000" dirty="0" err="1" smtClean="0"/>
              <a:t>Telemachus</a:t>
            </a:r>
            <a:r>
              <a:rPr lang="en-US" sz="4000" dirty="0" smtClean="0"/>
              <a:t>, son of Odysseus, from Homer’s Odyssey.</a:t>
            </a:r>
            <a:endParaRPr lang="en-US" sz="4000" dirty="0"/>
          </a:p>
        </p:txBody>
      </p:sp>
      <p:pic>
        <p:nvPicPr>
          <p:cNvPr id="5" name="Content Placeholder 4" descr="mentor character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1752600"/>
            <a:ext cx="3803904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Pl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1142999" cy="20697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3048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Plato</a:t>
            </a:r>
            <a:endParaRPr lang="en-US" dirty="0"/>
          </a:p>
        </p:txBody>
      </p:sp>
      <p:pic>
        <p:nvPicPr>
          <p:cNvPr id="20484" name="Picture 4" descr="Image result for socr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1524000" cy="15799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2895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Socrates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752600" y="2057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86200" y="1752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2" name="Picture 12" descr="https://cdn.chicagostyleseo.com/wp-content/uploads/2014/01/aristo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90600"/>
            <a:ext cx="1350029" cy="1524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244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172200" y="17526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4" name="Picture 14" descr="Image result for Alexander the gre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838201"/>
            <a:ext cx="1219200" cy="16850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705600" y="259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pic>
        <p:nvPicPr>
          <p:cNvPr id="20498" name="Picture 18" descr="Image result for beethov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810000"/>
            <a:ext cx="1447800" cy="176473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486400" y="571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Beethoven</a:t>
            </a:r>
            <a:endParaRPr lang="en-US" dirty="0"/>
          </a:p>
        </p:txBody>
      </p:sp>
      <p:sp>
        <p:nvSpPr>
          <p:cNvPr id="20500" name="AutoShape 20" descr="Image result for Hayd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2" name="AutoShape 22" descr="Image result for Hayd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4" name="AutoShape 24" descr="Image result for Hayd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6" name="AutoShape 26" descr="Image result for Hayd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8" name="Picture 28" descr="Mozart Hayd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4038600"/>
            <a:ext cx="1428750" cy="142875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048000" y="563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Haydn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4648200" y="44958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2" name="AutoShape 32" descr="Image result for J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4" name="AutoShape 34" descr="Image result for Ju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553</TotalTime>
  <Words>671</Words>
  <Application>Microsoft Office PowerPoint</Application>
  <PresentationFormat>On-screen Show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Slide 1</vt:lpstr>
      <vt:lpstr>Role Model, Mentor, or Friend? </vt:lpstr>
      <vt:lpstr>Slide 3</vt:lpstr>
      <vt:lpstr>   According to the National Center for Education Statistics</vt:lpstr>
      <vt:lpstr>Hired over the backyard fence</vt:lpstr>
      <vt:lpstr>Can we get rid of her?</vt:lpstr>
      <vt:lpstr>Slide 7</vt:lpstr>
      <vt:lpstr>The historical aspect of Mentoring</vt:lpstr>
      <vt:lpstr>Slide 9</vt:lpstr>
      <vt:lpstr>Slide 10</vt:lpstr>
      <vt:lpstr>Slide 11</vt:lpstr>
      <vt:lpstr>Slide 12</vt:lpstr>
      <vt:lpstr>Why people avoid mentoring relationships</vt:lpstr>
      <vt:lpstr>Too Proud, Waste of time?</vt:lpstr>
      <vt:lpstr>Mentoring is a Two Way Street</vt:lpstr>
      <vt:lpstr>        Mentors Also</vt:lpstr>
      <vt:lpstr>Movie Mentors</vt:lpstr>
      <vt:lpstr>Biblical Mentors</vt:lpstr>
      <vt:lpstr>Proverbs 27:17</vt:lpstr>
      <vt:lpstr>AAPT has an eMentoring program. </vt:lpstr>
      <vt:lpstr>AAPT’s E-mentoring Program</vt:lpstr>
      <vt:lpstr>Slide 22</vt:lpstr>
      <vt:lpstr>My AAPT Mentoring Experience</vt:lpstr>
      <vt:lpstr>Does Mentoring Matter?</vt:lpstr>
      <vt:lpstr>Dedicated to Edwin Paul Heideman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Model, Mentor, or Friend?</dc:title>
  <dc:creator>Nancy Easterly</dc:creator>
  <cp:lastModifiedBy>Nancy Easterly</cp:lastModifiedBy>
  <cp:revision>73</cp:revision>
  <dcterms:created xsi:type="dcterms:W3CDTF">2017-07-14T21:39:51Z</dcterms:created>
  <dcterms:modified xsi:type="dcterms:W3CDTF">2017-07-18T23:31:42Z</dcterms:modified>
</cp:coreProperties>
</file>